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</p:sldMasterIdLst>
  <p:notesMasterIdLst>
    <p:notesMasterId r:id="rId45"/>
  </p:notesMasterIdLst>
  <p:handoutMasterIdLst>
    <p:handoutMasterId r:id="rId46"/>
  </p:handoutMasterIdLst>
  <p:sldIdLst>
    <p:sldId id="256" r:id="rId6"/>
    <p:sldId id="258" r:id="rId7"/>
    <p:sldId id="267" r:id="rId8"/>
    <p:sldId id="268" r:id="rId9"/>
    <p:sldId id="269" r:id="rId10"/>
    <p:sldId id="302" r:id="rId11"/>
    <p:sldId id="305" r:id="rId12"/>
    <p:sldId id="304" r:id="rId13"/>
    <p:sldId id="270" r:id="rId14"/>
    <p:sldId id="272" r:id="rId15"/>
    <p:sldId id="273" r:id="rId16"/>
    <p:sldId id="274" r:id="rId17"/>
    <p:sldId id="275" r:id="rId18"/>
    <p:sldId id="276" r:id="rId19"/>
    <p:sldId id="259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5" r:id="rId28"/>
    <p:sldId id="286" r:id="rId29"/>
    <p:sldId id="287" r:id="rId30"/>
    <p:sldId id="289" r:id="rId31"/>
    <p:sldId id="288" r:id="rId32"/>
    <p:sldId id="290" r:id="rId33"/>
    <p:sldId id="291" r:id="rId34"/>
    <p:sldId id="292" r:id="rId35"/>
    <p:sldId id="293" r:id="rId36"/>
    <p:sldId id="295" r:id="rId37"/>
    <p:sldId id="297" r:id="rId38"/>
    <p:sldId id="296" r:id="rId39"/>
    <p:sldId id="298" r:id="rId40"/>
    <p:sldId id="299" r:id="rId41"/>
    <p:sldId id="300" r:id="rId42"/>
    <p:sldId id="301" r:id="rId43"/>
    <p:sldId id="257" r:id="rId4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397" autoAdjust="0"/>
    <p:restoredTop sz="93381" autoAdjust="0"/>
  </p:normalViewPr>
  <p:slideViewPr>
    <p:cSldViewPr>
      <p:cViewPr varScale="1">
        <p:scale>
          <a:sx n="68" d="100"/>
          <a:sy n="68" d="100"/>
        </p:scale>
        <p:origin x="181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7/12/2021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7/12/2021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cid:image001.png@01D16D8C.9C905A10" TargetMode="Externa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568BE7-139D-C44C-8B06-67E76EBF636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961" y="5169237"/>
            <a:ext cx="6172200" cy="9273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09650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70494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2996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2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  <p:sldLayoutId id="2147483681" r:id="rId6"/>
    <p:sldLayoutId id="2147483683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fif"/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f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3200" dirty="0"/>
              <a:t>Pushing the boundaries with spectroscopy for precision agriculture on heterogeneous farms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Regis </a:t>
            </a:r>
            <a:r>
              <a:rPr lang="en-US" dirty="0" err="1"/>
              <a:t>Chikowo</a:t>
            </a:r>
            <a:r>
              <a:rPr lang="en-US" dirty="0"/>
              <a:t>(Michigan State university), </a:t>
            </a:r>
            <a:r>
              <a:rPr lang="en-US" dirty="0" err="1"/>
              <a:t>Sieg</a:t>
            </a:r>
            <a:r>
              <a:rPr lang="en-US" dirty="0"/>
              <a:t> Snapp ( Michigan State University) and Dan </a:t>
            </a:r>
            <a:r>
              <a:rPr lang="en-US" dirty="0" err="1"/>
              <a:t>TerAvest</a:t>
            </a:r>
            <a:r>
              <a:rPr lang="en-US" dirty="0"/>
              <a:t>(</a:t>
            </a:r>
            <a:r>
              <a:rPr lang="en-US" dirty="0" err="1"/>
              <a:t>OurSci</a:t>
            </a:r>
            <a:r>
              <a:rPr lang="en-US" dirty="0"/>
              <a:t>)</a:t>
            </a:r>
          </a:p>
          <a:p>
            <a:r>
              <a:rPr lang="en-US" dirty="0"/>
              <a:t>Africa RISING ESA Project Partners Meeting</a:t>
            </a:r>
          </a:p>
          <a:p>
            <a:r>
              <a:rPr lang="en-US" dirty="0"/>
              <a:t>1 July 2021</a:t>
            </a:r>
          </a:p>
        </p:txBody>
      </p:sp>
      <p:pic>
        <p:nvPicPr>
          <p:cNvPr id="4" name="Picture 3" descr="C:\Users\regis\Desktop\14 April presentation\index.png">
            <a:extLst>
              <a:ext uri="{FF2B5EF4-FFF2-40B4-BE49-F238E27FC236}">
                <a16:creationId xmlns:a16="http://schemas.microsoft.com/office/drawing/2014/main" id="{56462815-6738-40B0-AE61-AA4A7DE094D1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t="35407" r="2666" b="34666"/>
          <a:stretch/>
        </p:blipFill>
        <p:spPr bwMode="auto">
          <a:xfrm>
            <a:off x="457200" y="3735373"/>
            <a:ext cx="2209800" cy="9112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C7334B-11B6-496B-84DF-4BF1E8E34C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788" y="3448929"/>
            <a:ext cx="1581150" cy="15811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336B04-FA89-45CB-BAB5-975D58FCA514}"/>
              </a:ext>
            </a:extLst>
          </p:cNvPr>
          <p:cNvSpPr/>
          <p:nvPr/>
        </p:nvSpPr>
        <p:spPr>
          <a:xfrm>
            <a:off x="6885501" y="4933071"/>
            <a:ext cx="20983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https://openteam.community/user/ourscillc/</a:t>
            </a:r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33400" y="838200"/>
            <a:ext cx="6858000" cy="838200"/>
          </a:xfrm>
        </p:spPr>
        <p:txBody>
          <a:bodyPr>
            <a:noAutofit/>
          </a:bodyPr>
          <a:lstStyle/>
          <a:p>
            <a:r>
              <a:rPr lang="en-US" sz="3200" dirty="0"/>
              <a:t>The wave –particle duality of light</a:t>
            </a:r>
          </a:p>
        </p:txBody>
      </p:sp>
      <p:pic>
        <p:nvPicPr>
          <p:cNvPr id="9" name="Picture 2" descr="https://upload.wikimedia.org/wikipedia/commons/7/72/Par_action_spectrum.gif">
            <a:extLst>
              <a:ext uri="{FF2B5EF4-FFF2-40B4-BE49-F238E27FC236}">
                <a16:creationId xmlns:a16="http://schemas.microsoft.com/office/drawing/2014/main" id="{D43BAEB0-51A2-42D4-9879-27FFEF80D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1371600"/>
            <a:ext cx="3867150" cy="515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EB0D7A6-C07C-4708-AA61-F62AD226FA23}"/>
              </a:ext>
            </a:extLst>
          </p:cNvPr>
          <p:cNvSpPr txBox="1">
            <a:spLocks/>
          </p:cNvSpPr>
          <p:nvPr/>
        </p:nvSpPr>
        <p:spPr>
          <a:xfrm>
            <a:off x="533400" y="1676400"/>
            <a:ext cx="4210050" cy="4147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4400" kern="1200" baseline="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+mn-lt"/>
              </a:rPr>
              <a:t>Light is useful for BUILDING LIFE (photons for photosynthesis =the particle dimension for light)</a:t>
            </a:r>
          </a:p>
          <a:p>
            <a:pPr marL="114300" lvl="2"/>
            <a:r>
              <a:rPr lang="en-US" dirty="0"/>
              <a:t>	CO</a:t>
            </a:r>
            <a:r>
              <a:rPr lang="en-US" baseline="-25000" dirty="0"/>
              <a:t>2</a:t>
            </a:r>
            <a:r>
              <a:rPr lang="en-US" dirty="0"/>
              <a:t>  + H</a:t>
            </a:r>
            <a:r>
              <a:rPr lang="en-US" baseline="-25000" dirty="0">
                <a:sym typeface="Wingdings" pitchFamily="2" charset="2"/>
              </a:rPr>
              <a:t>2</a:t>
            </a:r>
            <a:r>
              <a:rPr lang="en-US" dirty="0"/>
              <a:t>O </a:t>
            </a:r>
            <a:r>
              <a:rPr lang="en-US" dirty="0">
                <a:sym typeface="Wingdings" pitchFamily="2" charset="2"/>
              </a:rPr>
              <a:t> (CH</a:t>
            </a:r>
            <a:r>
              <a:rPr lang="en-US" baseline="-25000" dirty="0">
                <a:sym typeface="Wingdings" pitchFamily="2" charset="2"/>
              </a:rPr>
              <a:t>2</a:t>
            </a:r>
            <a:r>
              <a:rPr lang="en-US" dirty="0">
                <a:sym typeface="Wingdings" pitchFamily="2" charset="2"/>
              </a:rPr>
              <a:t>O)n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024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33400" y="838200"/>
            <a:ext cx="6858000" cy="838200"/>
          </a:xfrm>
        </p:spPr>
        <p:txBody>
          <a:bodyPr>
            <a:noAutofit/>
          </a:bodyPr>
          <a:lstStyle/>
          <a:p>
            <a:r>
              <a:rPr lang="en-US" sz="3200" dirty="0"/>
              <a:t>The wave –particle duality of light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EB0D7A6-C07C-4708-AA61-F62AD226FA23}"/>
              </a:ext>
            </a:extLst>
          </p:cNvPr>
          <p:cNvSpPr txBox="1">
            <a:spLocks/>
          </p:cNvSpPr>
          <p:nvPr/>
        </p:nvSpPr>
        <p:spPr>
          <a:xfrm>
            <a:off x="533400" y="1676400"/>
            <a:ext cx="4210050" cy="4147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4400" kern="1200" baseline="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228600">
              <a:buClr>
                <a:srgbClr val="156734"/>
              </a:buClr>
              <a:buFont typeface="Wingdings" pitchFamily="2" charset="2"/>
              <a:buChar char="§"/>
            </a:pPr>
            <a:r>
              <a:rPr lang="en-US" sz="2200" dirty="0">
                <a:solidFill>
                  <a:prstClr val="black"/>
                </a:solidFill>
                <a:latin typeface="Calibri"/>
              </a:rPr>
              <a:t>Light is useful for BUILDING LIFE (photons for photosynthesis =the particle dimension for light)</a:t>
            </a:r>
          </a:p>
          <a:p>
            <a:pPr marL="114300" lvl="2" algn="l">
              <a:buClr>
                <a:srgbClr val="156734"/>
              </a:buClr>
            </a:pPr>
            <a:r>
              <a:rPr lang="en-US" dirty="0">
                <a:solidFill>
                  <a:prstClr val="black"/>
                </a:solidFill>
              </a:rPr>
              <a:t>	CO</a:t>
            </a:r>
            <a:r>
              <a:rPr lang="en-US" baseline="-25000" dirty="0">
                <a:solidFill>
                  <a:prstClr val="black"/>
                </a:solidFill>
              </a:rPr>
              <a:t>2</a:t>
            </a:r>
            <a:r>
              <a:rPr lang="en-US" dirty="0">
                <a:solidFill>
                  <a:prstClr val="black"/>
                </a:solidFill>
              </a:rPr>
              <a:t>  + H</a:t>
            </a:r>
            <a:r>
              <a:rPr lang="en-US" baseline="-25000" dirty="0">
                <a:solidFill>
                  <a:prstClr val="black"/>
                </a:solidFill>
                <a:sym typeface="Wingdings" pitchFamily="2" charset="2"/>
              </a:rPr>
              <a:t>2</a:t>
            </a:r>
            <a:r>
              <a:rPr lang="en-US" dirty="0">
                <a:solidFill>
                  <a:prstClr val="black"/>
                </a:solidFill>
              </a:rPr>
              <a:t>O </a:t>
            </a:r>
            <a:r>
              <a:rPr lang="en-US" dirty="0">
                <a:solidFill>
                  <a:prstClr val="black"/>
                </a:solidFill>
                <a:sym typeface="Wingdings" pitchFamily="2" charset="2"/>
              </a:rPr>
              <a:t> (CH</a:t>
            </a:r>
            <a:r>
              <a:rPr lang="en-US" baseline="-25000" dirty="0">
                <a:solidFill>
                  <a:prstClr val="black"/>
                </a:solidFill>
                <a:sym typeface="Wingdings" pitchFamily="2" charset="2"/>
              </a:rPr>
              <a:t>2</a:t>
            </a:r>
            <a:r>
              <a:rPr lang="en-US" dirty="0">
                <a:solidFill>
                  <a:prstClr val="black"/>
                </a:solidFill>
                <a:sym typeface="Wingdings" pitchFamily="2" charset="2"/>
              </a:rPr>
              <a:t>O)n</a:t>
            </a:r>
            <a:endParaRPr lang="en-US" dirty="0">
              <a:solidFill>
                <a:prstClr val="black"/>
              </a:solidFill>
            </a:endParaRPr>
          </a:p>
          <a:p>
            <a:pPr marL="342900" lvl="0" indent="-228600">
              <a:buClr>
                <a:srgbClr val="156734"/>
              </a:buClr>
              <a:buFont typeface="Wingdings" pitchFamily="2" charset="2"/>
              <a:buChar char="§"/>
            </a:pPr>
            <a:endParaRPr lang="en-US" sz="2200" dirty="0">
              <a:solidFill>
                <a:prstClr val="black"/>
              </a:solidFill>
              <a:latin typeface="Calibri"/>
            </a:endParaRPr>
          </a:p>
          <a:p>
            <a:pPr marL="342900" lvl="0" indent="-228600">
              <a:buClr>
                <a:srgbClr val="156734"/>
              </a:buClr>
              <a:buFont typeface="Wingdings" pitchFamily="2" charset="2"/>
              <a:buChar char="§"/>
            </a:pPr>
            <a:r>
              <a:rPr lang="en-US" sz="2200" dirty="0">
                <a:solidFill>
                  <a:prstClr val="black"/>
                </a:solidFill>
                <a:latin typeface="Calibri"/>
              </a:rPr>
              <a:t>Light for studying matter AFTER LIFE (the wave dimension).</a:t>
            </a:r>
          </a:p>
          <a:p>
            <a:pPr marL="114300" lvl="0">
              <a:buClr>
                <a:srgbClr val="156734"/>
              </a:buClr>
            </a:pPr>
            <a:r>
              <a:rPr lang="en-US" sz="2200" dirty="0">
                <a:solidFill>
                  <a:prstClr val="black"/>
                </a:solidFill>
                <a:latin typeface="Calibri"/>
              </a:rPr>
              <a:t>-	</a:t>
            </a:r>
            <a:r>
              <a:rPr lang="en-US" sz="2200" dirty="0">
                <a:solidFill>
                  <a:srgbClr val="FF0000"/>
                </a:solidFill>
                <a:latin typeface="Calibri"/>
              </a:rPr>
              <a:t>reflectance </a:t>
            </a:r>
            <a:r>
              <a:rPr lang="en-US" sz="2200" dirty="0" err="1">
                <a:solidFill>
                  <a:srgbClr val="FF0000"/>
                </a:solidFill>
                <a:latin typeface="Calibri"/>
              </a:rPr>
              <a:t>specta</a:t>
            </a:r>
            <a:endParaRPr lang="en-ZW" sz="2200" dirty="0">
              <a:solidFill>
                <a:srgbClr val="FF0000"/>
              </a:solidFill>
              <a:latin typeface="Calibri"/>
            </a:endParaRPr>
          </a:p>
          <a:p>
            <a:endParaRPr lang="en-US" dirty="0"/>
          </a:p>
        </p:txBody>
      </p:sp>
      <p:pic>
        <p:nvPicPr>
          <p:cNvPr id="5" name="Picture 2" descr="https://upload.wikimedia.org/wikipedia/commons/7/72/Par_action_spectrum.gif">
            <a:extLst>
              <a:ext uri="{FF2B5EF4-FFF2-40B4-BE49-F238E27FC236}">
                <a16:creationId xmlns:a16="http://schemas.microsoft.com/office/drawing/2014/main" id="{4AE89974-2848-458A-96C6-EFB284994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71600"/>
            <a:ext cx="211455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oogle Shape;85;p15">
            <a:extLst>
              <a:ext uri="{FF2B5EF4-FFF2-40B4-BE49-F238E27FC236}">
                <a16:creationId xmlns:a16="http://schemas.microsoft.com/office/drawing/2014/main" id="{69A5E43E-6365-4225-B845-F4224AB9D06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1746" t="3141" r="87669" b="73128"/>
          <a:stretch/>
        </p:blipFill>
        <p:spPr>
          <a:xfrm>
            <a:off x="4735074" y="4419600"/>
            <a:ext cx="1879673" cy="21250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013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Radio waves, infrared rays, visible light, ultraviolet rays, X-rays, and gamma rays are all types of electromagnetic radiation. Radio waves have the longest wavelength, and gamma rays have the shortest wavelength.">
            <a:extLst>
              <a:ext uri="{FF2B5EF4-FFF2-40B4-BE49-F238E27FC236}">
                <a16:creationId xmlns:a16="http://schemas.microsoft.com/office/drawing/2014/main" id="{D1F21DD7-B8E5-41BC-B464-32B0730C9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88392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093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DCE68CE-4961-44DE-8981-EEDAED4DB0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7481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7ED746C-A74A-4853-A15F-EA927201AA98}"/>
              </a:ext>
            </a:extLst>
          </p:cNvPr>
          <p:cNvSpPr/>
          <p:nvPr/>
        </p:nvSpPr>
        <p:spPr>
          <a:xfrm>
            <a:off x="6172200" y="1981200"/>
            <a:ext cx="28229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velocity of light in a material medium depends upon wavelength i.e., different refractive index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we incident a ray of white light on a prism; on emerging, the different colors are deviated through different angles. </a:t>
            </a:r>
          </a:p>
        </p:txBody>
      </p:sp>
    </p:spTree>
    <p:extLst>
      <p:ext uri="{BB962C8B-B14F-4D97-AF65-F5344CB8AC3E}">
        <p14:creationId xmlns:p14="http://schemas.microsoft.com/office/powerpoint/2010/main" val="3612361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2">
            <a:extLst>
              <a:ext uri="{FF2B5EF4-FFF2-40B4-BE49-F238E27FC236}">
                <a16:creationId xmlns:a16="http://schemas.microsoft.com/office/drawing/2014/main" id="{F35DC5E7-2DB7-411E-8671-C352DC2E4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717" y="1447800"/>
            <a:ext cx="5566868" cy="334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EA0E3C5-4DC1-4429-8CAC-E99B79C24339}"/>
              </a:ext>
            </a:extLst>
          </p:cNvPr>
          <p:cNvSpPr/>
          <p:nvPr/>
        </p:nvSpPr>
        <p:spPr>
          <a:xfrm>
            <a:off x="326611" y="4572000"/>
            <a:ext cx="8356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Each wavelength of light is refracted by a slightly different amount as each color passes through the prism at a different speed and angle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 a result, all of the colors in the white light separate into the individual bands (wavelength channels)</a:t>
            </a:r>
          </a:p>
          <a:p>
            <a:pPr marL="342900" marR="0" lvl="1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</a:rPr>
              <a:t> 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lt"/>
              </a:rPr>
              <a:t>Each channel has different energy E =h</a:t>
            </a:r>
            <a:r>
              <a:rPr kumimoji="0" lang="en-ZW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×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lt"/>
              </a:rPr>
              <a:t> (c/λ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lt"/>
              </a:rPr>
              <a:t>)  or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lt"/>
              </a:rPr>
              <a:t>[(E = </a:t>
            </a:r>
            <a:r>
              <a:rPr kumimoji="0" lang="en-US" sz="2000" b="0" i="1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lt"/>
              </a:rPr>
              <a:t>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lt"/>
              </a:rPr>
              <a:t> </a:t>
            </a:r>
            <a:r>
              <a:rPr kumimoji="0" lang="en-ZW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×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+mj-lt"/>
              </a:rPr>
              <a:t>f)]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16139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Figure 1: Electromagnetic spectrum. The small visible range (shaded) is shown enlarged at the right.">
            <a:extLst>
              <a:ext uri="{FF2B5EF4-FFF2-40B4-BE49-F238E27FC236}">
                <a16:creationId xmlns:a16="http://schemas.microsoft.com/office/drawing/2014/main" id="{FC44840C-46E0-49C6-A1E0-878C5FBDB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38200"/>
            <a:ext cx="7010400" cy="549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872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371600"/>
            <a:ext cx="7772400" cy="838200"/>
          </a:xfrm>
        </p:spPr>
        <p:txBody>
          <a:bodyPr/>
          <a:lstStyle/>
          <a:p>
            <a:r>
              <a:rPr lang="en-US" sz="3200" dirty="0"/>
              <a:t>Light is absorbed/reflected by soils 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598C1E-81BA-476B-AEA4-CABADB6A22EF}"/>
              </a:ext>
            </a:extLst>
          </p:cNvPr>
          <p:cNvSpPr/>
          <p:nvPr/>
        </p:nvSpPr>
        <p:spPr>
          <a:xfrm>
            <a:off x="526366" y="2062878"/>
            <a:ext cx="7772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The solid phase of the soil, (clay, iron oxides and calcium carbonate organic matter decides the  soil reflectance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The higher the organic matter content, the lower the reflectance of soils.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A small increase of the organic matter content in soil samples with the OM amount lower than 1%, results in a significant decrease of their reflectance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3A8F0F-F5D7-446C-9943-C61FF30F77C8}"/>
              </a:ext>
            </a:extLst>
          </p:cNvPr>
          <p:cNvSpPr/>
          <p:nvPr/>
        </p:nvSpPr>
        <p:spPr>
          <a:xfrm>
            <a:off x="526366" y="354020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/>
                </a:solidFill>
              </a:rPr>
              <a:t>But other variables matter as well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rgbClr val="0070C0"/>
                </a:solidFill>
              </a:rPr>
              <a:t>texture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rgbClr val="0070C0"/>
                </a:solidFill>
              </a:rPr>
              <a:t>moisture</a:t>
            </a:r>
          </a:p>
          <a:p>
            <a:pPr marL="914400" lvl="1" indent="-457200"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rgbClr val="0070C0"/>
                </a:solidFill>
              </a:rPr>
              <a:t>surface roughness</a:t>
            </a:r>
            <a:endParaRPr lang="en-ZW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775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371600"/>
            <a:ext cx="7772400" cy="838200"/>
          </a:xfrm>
        </p:spPr>
        <p:txBody>
          <a:bodyPr/>
          <a:lstStyle/>
          <a:p>
            <a:pPr marL="0" lvl="0">
              <a:spcBef>
                <a:spcPts val="0"/>
              </a:spcBef>
              <a:buClrTx/>
            </a:pPr>
            <a:r>
              <a:rPr lang="en-ZW" sz="4800" dirty="0">
                <a:solidFill>
                  <a:prstClr val="black"/>
                </a:solidFill>
                <a:latin typeface="Calibri"/>
              </a:rPr>
              <a:t>Wavelength channels for SOC</a:t>
            </a:r>
          </a:p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598C1E-81BA-476B-AEA4-CABADB6A22EF}"/>
              </a:ext>
            </a:extLst>
          </p:cNvPr>
          <p:cNvSpPr/>
          <p:nvPr/>
        </p:nvSpPr>
        <p:spPr>
          <a:xfrm>
            <a:off x="526366" y="2062878"/>
            <a:ext cx="7772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Generally, the 632 nm or 587 nm wavelengths are the most important to predicting soil C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Analyzing spectra at these wavelengths  is important for SOC predictions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C000"/>
                </a:solidFill>
              </a:rPr>
              <a:t>Having a representative library of soil spectral curves along with analytical results is used to develop regression models for the estimation of the soil organic carbon, </a:t>
            </a:r>
          </a:p>
        </p:txBody>
      </p:sp>
    </p:spTree>
    <p:extLst>
      <p:ext uri="{BB962C8B-B14F-4D97-AF65-F5344CB8AC3E}">
        <p14:creationId xmlns:p14="http://schemas.microsoft.com/office/powerpoint/2010/main" val="715766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2D56C0-B401-498C-A21A-DB00D10417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7825" y="1281381"/>
            <a:ext cx="8229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How to deliver farmer-actionable advice?</a:t>
            </a:r>
            <a:endParaRPr lang="en-ZW" sz="4000" b="1" dirty="0">
              <a:solidFill>
                <a:srgbClr val="FF0000"/>
              </a:solidFill>
            </a:endParaRPr>
          </a:p>
        </p:txBody>
      </p:sp>
      <p:pic>
        <p:nvPicPr>
          <p:cNvPr id="14" name="Picture 13" descr="soilqltyfieldtraining.jpg">
            <a:extLst>
              <a:ext uri="{FF2B5EF4-FFF2-40B4-BE49-F238E27FC236}">
                <a16:creationId xmlns:a16="http://schemas.microsoft.com/office/drawing/2014/main" id="{1462E188-DD96-4655-B2BD-90DEB69A24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604820"/>
            <a:ext cx="6542617" cy="36802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36202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295400"/>
            <a:ext cx="7772400" cy="838200"/>
          </a:xfrm>
        </p:spPr>
        <p:txBody>
          <a:bodyPr/>
          <a:lstStyle/>
          <a:p>
            <a:r>
              <a:rPr lang="en-US" dirty="0"/>
              <a:t>How to deliver farmer-actionable advice?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10EC90-8AA9-4F3B-8ADD-98E1D1D42124}"/>
              </a:ext>
            </a:extLst>
          </p:cNvPr>
          <p:cNvSpPr/>
          <p:nvPr/>
        </p:nvSpPr>
        <p:spPr>
          <a:xfrm>
            <a:off x="685800" y="2743200"/>
            <a:ext cx="777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We identified 2 clear insights to test delivery of actionable feedback: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Lack of maize response to fertilizer when soil organic carbon concentration is below 9.4 g C kg soil.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Consistent negative impacts on maize production when striga, a parasitic weed, is present</a:t>
            </a:r>
          </a:p>
          <a:p>
            <a:endParaRPr lang="en-US" dirty="0"/>
          </a:p>
          <a:p>
            <a:r>
              <a:rPr lang="en-US" dirty="0">
                <a:solidFill>
                  <a:srgbClr val="00B0F0"/>
                </a:solidFill>
              </a:rPr>
              <a:t>How do we codify and deliver that expert knowledge in a replicable, field-deployable process?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487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295400"/>
            <a:ext cx="7772400" cy="838200"/>
          </a:xfrm>
        </p:spPr>
        <p:txBody>
          <a:bodyPr/>
          <a:lstStyle/>
          <a:p>
            <a:r>
              <a:rPr lang="en-US" sz="3200" dirty="0"/>
              <a:t>Soil heterogeneity is a barrier to resilient agriculture</a:t>
            </a:r>
          </a:p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A144C4F-1E33-4A64-8CE5-006BD12DE773}"/>
              </a:ext>
            </a:extLst>
          </p:cNvPr>
          <p:cNvGrpSpPr/>
          <p:nvPr/>
        </p:nvGrpSpPr>
        <p:grpSpPr>
          <a:xfrm>
            <a:off x="838360" y="2590800"/>
            <a:ext cx="7459234" cy="3458543"/>
            <a:chOff x="59989" y="2481120"/>
            <a:chExt cx="7459234" cy="345854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E81C4C8-3BB6-4F01-9386-643E20AA76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989" y="2497685"/>
              <a:ext cx="1064419" cy="21336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7B976BF-1A18-4FE0-B5DC-548EB978C4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7663" y="3491998"/>
              <a:ext cx="1054894" cy="213360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6" name="Picture 5" descr="P6191051">
              <a:extLst>
                <a:ext uri="{FF2B5EF4-FFF2-40B4-BE49-F238E27FC236}">
                  <a16:creationId xmlns:a16="http://schemas.microsoft.com/office/drawing/2014/main" id="{D4012189-1C77-42DA-A8A4-812035B882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2481120"/>
              <a:ext cx="4623623" cy="34585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5867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4600" spc="-100" dirty="0">
                <a:solidFill>
                  <a:prstClr val="black"/>
                </a:solidFill>
                <a:ea typeface="+mj-ea"/>
                <a:cs typeface="+mj-cs"/>
              </a:rPr>
              <a:t>Defining the Parameters</a:t>
            </a:r>
            <a:endParaRPr lang="en-TZ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076B14E-6C1B-4EE0-813A-3260A69B91CB}"/>
              </a:ext>
            </a:extLst>
          </p:cNvPr>
          <p:cNvGrpSpPr/>
          <p:nvPr/>
        </p:nvGrpSpPr>
        <p:grpSpPr>
          <a:xfrm>
            <a:off x="491256" y="1733376"/>
            <a:ext cx="8152112" cy="4272725"/>
            <a:chOff x="513438" y="1658925"/>
            <a:chExt cx="8152112" cy="4272725"/>
          </a:xfrm>
        </p:grpSpPr>
        <p:sp>
          <p:nvSpPr>
            <p:cNvPr id="9" name="Google Shape;62;p14">
              <a:extLst>
                <a:ext uri="{FF2B5EF4-FFF2-40B4-BE49-F238E27FC236}">
                  <a16:creationId xmlns:a16="http://schemas.microsoft.com/office/drawing/2014/main" id="{D6C6DA19-D452-4211-97CF-AA2A35729669}"/>
                </a:ext>
              </a:extLst>
            </p:cNvPr>
            <p:cNvSpPr/>
            <p:nvPr/>
          </p:nvSpPr>
          <p:spPr>
            <a:xfrm>
              <a:off x="3604975" y="2223825"/>
              <a:ext cx="1119000" cy="5727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" name="Google Shape;63;p14">
              <a:extLst>
                <a:ext uri="{FF2B5EF4-FFF2-40B4-BE49-F238E27FC236}">
                  <a16:creationId xmlns:a16="http://schemas.microsoft.com/office/drawing/2014/main" id="{E20AFC7E-E71F-42FB-BB22-382ED57703E8}"/>
                </a:ext>
              </a:extLst>
            </p:cNvPr>
            <p:cNvSpPr txBox="1"/>
            <p:nvPr/>
          </p:nvSpPr>
          <p:spPr>
            <a:xfrm>
              <a:off x="560900" y="2151525"/>
              <a:ext cx="31419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The farms are scattered across a wide geographic area</a:t>
              </a:r>
              <a:endParaRPr dirty="0"/>
            </a:p>
          </p:txBody>
        </p:sp>
        <p:sp>
          <p:nvSpPr>
            <p:cNvPr id="11" name="Google Shape;64;p14">
              <a:extLst>
                <a:ext uri="{FF2B5EF4-FFF2-40B4-BE49-F238E27FC236}">
                  <a16:creationId xmlns:a16="http://schemas.microsoft.com/office/drawing/2014/main" id="{46EAEC5D-8217-416D-B00F-F19F517187C6}"/>
                </a:ext>
              </a:extLst>
            </p:cNvPr>
            <p:cNvSpPr txBox="1"/>
            <p:nvPr/>
          </p:nvSpPr>
          <p:spPr>
            <a:xfrm>
              <a:off x="4869350" y="2156700"/>
              <a:ext cx="3796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Combine data collection and delivery of feedback into one trip</a:t>
              </a:r>
              <a:endParaRPr sz="2100"/>
            </a:p>
          </p:txBody>
        </p:sp>
        <p:sp>
          <p:nvSpPr>
            <p:cNvPr id="12" name="Google Shape;65;p14">
              <a:extLst>
                <a:ext uri="{FF2B5EF4-FFF2-40B4-BE49-F238E27FC236}">
                  <a16:creationId xmlns:a16="http://schemas.microsoft.com/office/drawing/2014/main" id="{D1DB47E6-ABDA-4DA3-BAAA-43361AA82C78}"/>
                </a:ext>
              </a:extLst>
            </p:cNvPr>
            <p:cNvSpPr/>
            <p:nvPr/>
          </p:nvSpPr>
          <p:spPr>
            <a:xfrm>
              <a:off x="3563750" y="3135388"/>
              <a:ext cx="1119000" cy="5727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" name="Google Shape;66;p14">
              <a:extLst>
                <a:ext uri="{FF2B5EF4-FFF2-40B4-BE49-F238E27FC236}">
                  <a16:creationId xmlns:a16="http://schemas.microsoft.com/office/drawing/2014/main" id="{F0BFF2B4-3286-4CF7-8521-D3C258217969}"/>
                </a:ext>
              </a:extLst>
            </p:cNvPr>
            <p:cNvSpPr/>
            <p:nvPr/>
          </p:nvSpPr>
          <p:spPr>
            <a:xfrm>
              <a:off x="3604975" y="5137400"/>
              <a:ext cx="1119000" cy="5727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" name="Google Shape;67;p14">
              <a:extLst>
                <a:ext uri="{FF2B5EF4-FFF2-40B4-BE49-F238E27FC236}">
                  <a16:creationId xmlns:a16="http://schemas.microsoft.com/office/drawing/2014/main" id="{EB877EAD-09AF-4615-8113-113B2EB25325}"/>
                </a:ext>
              </a:extLst>
            </p:cNvPr>
            <p:cNvSpPr txBox="1"/>
            <p:nvPr/>
          </p:nvSpPr>
          <p:spPr>
            <a:xfrm>
              <a:off x="519675" y="3052288"/>
              <a:ext cx="31668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Some farms have poor or no internet connectivity</a:t>
              </a:r>
              <a:endParaRPr/>
            </a:p>
          </p:txBody>
        </p:sp>
        <p:sp>
          <p:nvSpPr>
            <p:cNvPr id="15" name="Google Shape;68;p14">
              <a:extLst>
                <a:ext uri="{FF2B5EF4-FFF2-40B4-BE49-F238E27FC236}">
                  <a16:creationId xmlns:a16="http://schemas.microsoft.com/office/drawing/2014/main" id="{174975B9-6B0F-473E-8ADF-38F0EFFE5317}"/>
                </a:ext>
              </a:extLst>
            </p:cNvPr>
            <p:cNvSpPr txBox="1"/>
            <p:nvPr/>
          </p:nvSpPr>
          <p:spPr>
            <a:xfrm>
              <a:off x="4828125" y="3175613"/>
              <a:ext cx="37962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Feedback should be completely offline</a:t>
              </a:r>
              <a:endParaRPr/>
            </a:p>
          </p:txBody>
        </p:sp>
        <p:sp>
          <p:nvSpPr>
            <p:cNvPr id="16" name="Google Shape;69;p14">
              <a:extLst>
                <a:ext uri="{FF2B5EF4-FFF2-40B4-BE49-F238E27FC236}">
                  <a16:creationId xmlns:a16="http://schemas.microsoft.com/office/drawing/2014/main" id="{F58DF1F2-42C1-4B42-8E0E-50FA3CCFD5A4}"/>
                </a:ext>
              </a:extLst>
            </p:cNvPr>
            <p:cNvSpPr txBox="1"/>
            <p:nvPr/>
          </p:nvSpPr>
          <p:spPr>
            <a:xfrm>
              <a:off x="560900" y="4915850"/>
              <a:ext cx="3166800" cy="101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Soil maps are inadequate to predict SOC at the field scale (often 1 ha or less) </a:t>
              </a:r>
              <a:endParaRPr dirty="0"/>
            </a:p>
          </p:txBody>
        </p:sp>
        <p:sp>
          <p:nvSpPr>
            <p:cNvPr id="17" name="Google Shape;70;p14">
              <a:extLst>
                <a:ext uri="{FF2B5EF4-FFF2-40B4-BE49-F238E27FC236}">
                  <a16:creationId xmlns:a16="http://schemas.microsoft.com/office/drawing/2014/main" id="{BEE568A7-DC0F-42FB-9113-0804FBB905C0}"/>
                </a:ext>
              </a:extLst>
            </p:cNvPr>
            <p:cNvSpPr txBox="1"/>
            <p:nvPr/>
          </p:nvSpPr>
          <p:spPr>
            <a:xfrm>
              <a:off x="4869350" y="5177625"/>
              <a:ext cx="31419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Need to predict SOC in the field</a:t>
              </a:r>
              <a:endParaRPr/>
            </a:p>
          </p:txBody>
        </p:sp>
        <p:sp>
          <p:nvSpPr>
            <p:cNvPr id="18" name="Google Shape;71;p14">
              <a:extLst>
                <a:ext uri="{FF2B5EF4-FFF2-40B4-BE49-F238E27FC236}">
                  <a16:creationId xmlns:a16="http://schemas.microsoft.com/office/drawing/2014/main" id="{E4D3C542-7229-4248-963B-A7754672E486}"/>
                </a:ext>
              </a:extLst>
            </p:cNvPr>
            <p:cNvSpPr txBox="1"/>
            <p:nvPr/>
          </p:nvSpPr>
          <p:spPr>
            <a:xfrm>
              <a:off x="560900" y="1658925"/>
              <a:ext cx="28680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 sz="2000" b="1" u="sng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Constraints</a:t>
              </a:r>
              <a:endParaRPr sz="2000" b="1" u="sng" dirty="0"/>
            </a:p>
          </p:txBody>
        </p:sp>
        <p:sp>
          <p:nvSpPr>
            <p:cNvPr id="19" name="Google Shape;72;p14">
              <a:extLst>
                <a:ext uri="{FF2B5EF4-FFF2-40B4-BE49-F238E27FC236}">
                  <a16:creationId xmlns:a16="http://schemas.microsoft.com/office/drawing/2014/main" id="{FA9260F8-0BC9-48F0-A235-E270578A25CB}"/>
                </a:ext>
              </a:extLst>
            </p:cNvPr>
            <p:cNvSpPr txBox="1"/>
            <p:nvPr/>
          </p:nvSpPr>
          <p:spPr>
            <a:xfrm>
              <a:off x="4869350" y="1658925"/>
              <a:ext cx="3141900" cy="49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 sz="2000" b="1" u="sng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Requirements</a:t>
              </a:r>
              <a:endParaRPr sz="2000" b="1" u="sng"/>
            </a:p>
          </p:txBody>
        </p:sp>
        <p:sp>
          <p:nvSpPr>
            <p:cNvPr id="20" name="Google Shape;74;p14">
              <a:extLst>
                <a:ext uri="{FF2B5EF4-FFF2-40B4-BE49-F238E27FC236}">
                  <a16:creationId xmlns:a16="http://schemas.microsoft.com/office/drawing/2014/main" id="{DEC299ED-41D7-4211-A650-EC98ADA7E94A}"/>
                </a:ext>
              </a:extLst>
            </p:cNvPr>
            <p:cNvSpPr/>
            <p:nvPr/>
          </p:nvSpPr>
          <p:spPr>
            <a:xfrm>
              <a:off x="3554538" y="4067175"/>
              <a:ext cx="1119000" cy="5727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1" name="Google Shape;75;p14">
              <a:extLst>
                <a:ext uri="{FF2B5EF4-FFF2-40B4-BE49-F238E27FC236}">
                  <a16:creationId xmlns:a16="http://schemas.microsoft.com/office/drawing/2014/main" id="{B0C9BCF8-4E68-492E-94DC-F65055519ECB}"/>
                </a:ext>
              </a:extLst>
            </p:cNvPr>
            <p:cNvSpPr txBox="1"/>
            <p:nvPr/>
          </p:nvSpPr>
          <p:spPr>
            <a:xfrm>
              <a:off x="4834338" y="3984075"/>
              <a:ext cx="3796200" cy="738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Process needs to be easy to follow and replicable</a:t>
              </a:r>
              <a:endParaRPr/>
            </a:p>
          </p:txBody>
        </p:sp>
        <p:sp>
          <p:nvSpPr>
            <p:cNvPr id="22" name="Google Shape;76;p14">
              <a:extLst>
                <a:ext uri="{FF2B5EF4-FFF2-40B4-BE49-F238E27FC236}">
                  <a16:creationId xmlns:a16="http://schemas.microsoft.com/office/drawing/2014/main" id="{4883D683-1B00-4CDA-8EDB-301290E9B55C}"/>
                </a:ext>
              </a:extLst>
            </p:cNvPr>
            <p:cNvSpPr txBox="1"/>
            <p:nvPr/>
          </p:nvSpPr>
          <p:spPr>
            <a:xfrm>
              <a:off x="513438" y="3845625"/>
              <a:ext cx="2880300" cy="101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Extension agents may not have high degree of technical literacy</a:t>
              </a: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281759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7924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600" spc="-100" dirty="0">
                <a:solidFill>
                  <a:prstClr val="black"/>
                </a:solidFill>
                <a:ea typeface="+mj-ea"/>
                <a:cs typeface="+mj-cs"/>
              </a:rPr>
              <a:t>How to Predict SOC in the field?</a:t>
            </a:r>
            <a:endParaRPr lang="en-TZ" dirty="0"/>
          </a:p>
        </p:txBody>
      </p:sp>
      <p:sp>
        <p:nvSpPr>
          <p:cNvPr id="23" name="Google Shape;83;p15">
            <a:extLst>
              <a:ext uri="{FF2B5EF4-FFF2-40B4-BE49-F238E27FC236}">
                <a16:creationId xmlns:a16="http://schemas.microsoft.com/office/drawing/2014/main" id="{F7594936-9428-4969-AA75-4A3DFF9A70C6}"/>
              </a:ext>
            </a:extLst>
          </p:cNvPr>
          <p:cNvSpPr txBox="1"/>
          <p:nvPr/>
        </p:nvSpPr>
        <p:spPr>
          <a:xfrm>
            <a:off x="371622" y="1827348"/>
            <a:ext cx="4733778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indent="-342900">
              <a:buClr>
                <a:srgbClr val="666666"/>
              </a:buClr>
              <a:buSzPts val="1800"/>
              <a:buFont typeface="Wingdings" panose="05000000000000000000" pitchFamily="2" charset="2"/>
              <a:buChar char="§"/>
            </a:pPr>
            <a:r>
              <a:rPr lang="en" dirty="0">
                <a:solidFill>
                  <a:srgbClr val="666666"/>
                </a:solidFill>
              </a:rPr>
              <a:t>The Our Sci Reflectometer  </a:t>
            </a:r>
            <a:endParaRPr dirty="0">
              <a:solidFill>
                <a:srgbClr val="666666"/>
              </a:solidFill>
            </a:endParaRPr>
          </a:p>
          <a:p>
            <a:pPr marL="857250" lvl="1" indent="-285750">
              <a:buClr>
                <a:srgbClr val="666666"/>
              </a:buClr>
              <a:buSzPts val="1800"/>
              <a:buFont typeface="Wingdings" panose="05000000000000000000" pitchFamily="2" charset="2"/>
              <a:buChar char="§"/>
            </a:pPr>
            <a:r>
              <a:rPr lang="en" dirty="0">
                <a:solidFill>
                  <a:srgbClr val="666666"/>
                </a:solidFill>
              </a:rPr>
              <a:t>- also known as the Bionutrient Meter</a:t>
            </a:r>
            <a:endParaRPr dirty="0">
              <a:solidFill>
                <a:srgbClr val="666666"/>
              </a:solidFill>
            </a:endParaRPr>
          </a:p>
          <a:p>
            <a:pPr marL="457200" indent="-342900">
              <a:buClr>
                <a:srgbClr val="666666"/>
              </a:buClr>
              <a:buSzPts val="1800"/>
              <a:buFont typeface="Wingdings" panose="05000000000000000000" pitchFamily="2" charset="2"/>
              <a:buChar char="§"/>
            </a:pPr>
            <a:r>
              <a:rPr lang="en" dirty="0">
                <a:solidFill>
                  <a:srgbClr val="666666"/>
                </a:solidFill>
              </a:rPr>
              <a:t>10 channel reflectometer ranging from 365 nm to 940 nm)</a:t>
            </a:r>
            <a:endParaRPr dirty="0">
              <a:solidFill>
                <a:srgbClr val="666666"/>
              </a:solidFill>
            </a:endParaRPr>
          </a:p>
          <a:p>
            <a:pPr marL="457200" indent="-342900">
              <a:buClr>
                <a:srgbClr val="666666"/>
              </a:buClr>
              <a:buSzPts val="1800"/>
              <a:buFont typeface="Wingdings" panose="05000000000000000000" pitchFamily="2" charset="2"/>
              <a:buChar char="§"/>
            </a:pPr>
            <a:r>
              <a:rPr lang="en" dirty="0">
                <a:solidFill>
                  <a:srgbClr val="666666"/>
                </a:solidFill>
              </a:rPr>
              <a:t>Needs to be calibrated or all it outputs are the reflectance spectra at all 10 wavelengths </a:t>
            </a:r>
            <a:endParaRPr dirty="0">
              <a:solidFill>
                <a:srgbClr val="666666"/>
              </a:solidFill>
            </a:endParaRPr>
          </a:p>
          <a:p>
            <a:pPr marL="457200" indent="-342900">
              <a:buClr>
                <a:srgbClr val="666666"/>
              </a:buClr>
              <a:buSzPts val="1800"/>
              <a:buFont typeface="Wingdings" panose="05000000000000000000" pitchFamily="2" charset="2"/>
              <a:buChar char="§"/>
            </a:pPr>
            <a:r>
              <a:rPr lang="en" b="1" dirty="0">
                <a:solidFill>
                  <a:srgbClr val="666666"/>
                </a:solidFill>
              </a:rPr>
              <a:t>More important to predict over/under a threshold and not absolute values</a:t>
            </a:r>
            <a:endParaRPr b="1" dirty="0">
              <a:solidFill>
                <a:srgbClr val="666666"/>
              </a:solidFill>
            </a:endParaRPr>
          </a:p>
        </p:txBody>
      </p:sp>
      <p:pic>
        <p:nvPicPr>
          <p:cNvPr id="24" name="Google Shape;81;p15">
            <a:extLst>
              <a:ext uri="{FF2B5EF4-FFF2-40B4-BE49-F238E27FC236}">
                <a16:creationId xmlns:a16="http://schemas.microsoft.com/office/drawing/2014/main" id="{7A88F207-586C-482B-8282-388E1FB9D5DE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51975" t="30680" r="927" b="44634"/>
          <a:stretch/>
        </p:blipFill>
        <p:spPr>
          <a:xfrm>
            <a:off x="5105400" y="1827348"/>
            <a:ext cx="3730786" cy="1742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85;p15">
            <a:extLst>
              <a:ext uri="{FF2B5EF4-FFF2-40B4-BE49-F238E27FC236}">
                <a16:creationId xmlns:a16="http://schemas.microsoft.com/office/drawing/2014/main" id="{19546B4F-3E88-485B-ADBB-9A96F55462B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1746" t="3141" r="87669" b="73128"/>
          <a:stretch/>
        </p:blipFill>
        <p:spPr>
          <a:xfrm>
            <a:off x="5562600" y="3682278"/>
            <a:ext cx="2971800" cy="2870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9304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BAF78F3-5CBE-46CB-AE2F-58539B4314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r="-5022" b="22492"/>
          <a:stretch/>
        </p:blipFill>
        <p:spPr>
          <a:xfrm>
            <a:off x="304800" y="1524000"/>
            <a:ext cx="5761962" cy="28939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5B54B27-56E4-409A-AA7A-754CB794D0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3078" y="3429000"/>
            <a:ext cx="4756122" cy="317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137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57200" y="2133600"/>
            <a:ext cx="7772400" cy="838200"/>
          </a:xfrm>
        </p:spPr>
        <p:txBody>
          <a:bodyPr>
            <a:noAutofit/>
          </a:bodyPr>
          <a:lstStyle/>
          <a:p>
            <a:pPr marL="457200" indent="-342900">
              <a:buFont typeface="Wingdings" panose="05000000000000000000" pitchFamily="2" charset="2"/>
              <a:buChar char="§"/>
            </a:pPr>
            <a:r>
              <a:rPr lang="en-US" sz="2000" dirty="0"/>
              <a:t>A sample set of 1156 soil samples from </a:t>
            </a:r>
            <a:r>
              <a:rPr lang="en-US" sz="2000" dirty="0" err="1"/>
              <a:t>Dedza</a:t>
            </a:r>
            <a:r>
              <a:rPr lang="en-US" sz="2000" dirty="0"/>
              <a:t>, </a:t>
            </a:r>
            <a:r>
              <a:rPr lang="en-US" sz="2000" dirty="0" err="1"/>
              <a:t>Ntcheu</a:t>
            </a:r>
            <a:r>
              <a:rPr lang="en-US" sz="2000" dirty="0"/>
              <a:t> and Machinga was used to develop a local calibration model. </a:t>
            </a:r>
          </a:p>
          <a:p>
            <a:pPr marL="457200" indent="-342900">
              <a:buFont typeface="Wingdings" panose="05000000000000000000" pitchFamily="2" charset="2"/>
              <a:buChar char="§"/>
            </a:pPr>
            <a:r>
              <a:rPr lang="en-US" sz="2000" dirty="0"/>
              <a:t>The dataset was split 70/30 into calibration and validation sets, respectively. </a:t>
            </a:r>
            <a:br>
              <a:rPr lang="en-US" sz="2000" dirty="0"/>
            </a:b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47288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7924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600" spc="-100" dirty="0">
                <a:solidFill>
                  <a:prstClr val="black"/>
                </a:solidFill>
                <a:ea typeface="+mj-ea"/>
                <a:cs typeface="+mj-cs"/>
              </a:rPr>
              <a:t>Building the Dataset</a:t>
            </a:r>
            <a:endParaRPr lang="en-TZ" dirty="0"/>
          </a:p>
        </p:txBody>
      </p:sp>
      <p:pic>
        <p:nvPicPr>
          <p:cNvPr id="8" name="Google Shape;90;p16">
            <a:extLst>
              <a:ext uri="{FF2B5EF4-FFF2-40B4-BE49-F238E27FC236}">
                <a16:creationId xmlns:a16="http://schemas.microsoft.com/office/drawing/2014/main" id="{810492F6-919F-4BF4-BD68-2A8D45B35C3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3274" y="1714619"/>
            <a:ext cx="5306850" cy="403774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2;p16">
            <a:extLst>
              <a:ext uri="{FF2B5EF4-FFF2-40B4-BE49-F238E27FC236}">
                <a16:creationId xmlns:a16="http://schemas.microsoft.com/office/drawing/2014/main" id="{CE5D45F7-214C-41E4-9F74-470FF38E7CA1}"/>
              </a:ext>
            </a:extLst>
          </p:cNvPr>
          <p:cNvSpPr txBox="1"/>
          <p:nvPr/>
        </p:nvSpPr>
        <p:spPr>
          <a:xfrm>
            <a:off x="5754625" y="1731750"/>
            <a:ext cx="2708100" cy="415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500" i="1" dirty="0">
                <a:solidFill>
                  <a:srgbClr val="1155CC"/>
                </a:solidFill>
              </a:rPr>
              <a:t>1000+ soils</a:t>
            </a:r>
            <a:endParaRPr sz="1500" i="1" dirty="0">
              <a:solidFill>
                <a:srgbClr val="1155CC"/>
              </a:solidFill>
            </a:endParaRPr>
          </a:p>
        </p:txBody>
      </p:sp>
      <p:sp>
        <p:nvSpPr>
          <p:cNvPr id="10" name="Google Shape;93;p16">
            <a:extLst>
              <a:ext uri="{FF2B5EF4-FFF2-40B4-BE49-F238E27FC236}">
                <a16:creationId xmlns:a16="http://schemas.microsoft.com/office/drawing/2014/main" id="{C0FEBAF4-1376-446F-B365-8827EC369E20}"/>
              </a:ext>
            </a:extLst>
          </p:cNvPr>
          <p:cNvSpPr txBox="1"/>
          <p:nvPr/>
        </p:nvSpPr>
        <p:spPr>
          <a:xfrm>
            <a:off x="6036800" y="4327000"/>
            <a:ext cx="28617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500" i="1" u="sng" dirty="0">
                <a:solidFill>
                  <a:srgbClr val="1155CC"/>
                </a:solidFill>
              </a:rPr>
              <a:t>Our Scikit app</a:t>
            </a:r>
            <a:endParaRPr sz="1500" i="1" u="sng" dirty="0">
              <a:solidFill>
                <a:srgbClr val="1155CC"/>
              </a:solidFill>
            </a:endParaRPr>
          </a:p>
          <a:p>
            <a:r>
              <a:rPr lang="en" sz="1500" i="1" dirty="0">
                <a:solidFill>
                  <a:srgbClr val="1155CC"/>
                </a:solidFill>
              </a:rPr>
              <a:t>1st generation app and data platform (before SurveyStack)</a:t>
            </a:r>
            <a:endParaRPr sz="1500" i="1" dirty="0">
              <a:solidFill>
                <a:srgbClr val="1155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916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045E64D-DF9D-4688-A7E9-94DC2ABE0825}"/>
              </a:ext>
            </a:extLst>
          </p:cNvPr>
          <p:cNvGrpSpPr/>
          <p:nvPr/>
        </p:nvGrpSpPr>
        <p:grpSpPr>
          <a:xfrm>
            <a:off x="762000" y="1447800"/>
            <a:ext cx="7086600" cy="4648200"/>
            <a:chOff x="2072254" y="1885947"/>
            <a:chExt cx="4999493" cy="3086106"/>
          </a:xfrm>
        </p:grpSpPr>
        <p:pic>
          <p:nvPicPr>
            <p:cNvPr id="11" name="Picture 10" descr="A close up of a map&#10;&#10;Description automatically generated">
              <a:extLst>
                <a:ext uri="{FF2B5EF4-FFF2-40B4-BE49-F238E27FC236}">
                  <a16:creationId xmlns:a16="http://schemas.microsoft.com/office/drawing/2014/main" id="{4DF0BCF2-285C-43B6-B8D9-CA19C9177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2254" y="1885947"/>
              <a:ext cx="4999493" cy="308610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E136B0-FE1F-4EB2-A981-064FB0DA9AF7}"/>
                </a:ext>
              </a:extLst>
            </p:cNvPr>
            <p:cNvSpPr txBox="1"/>
            <p:nvPr/>
          </p:nvSpPr>
          <p:spPr>
            <a:xfrm>
              <a:off x="2448146" y="1965695"/>
              <a:ext cx="1507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</a:t>
              </a:r>
              <a:r>
                <a:rPr lang="en-US" sz="1200" baseline="30000" dirty="0"/>
                <a:t>2</a:t>
              </a:r>
              <a:r>
                <a:rPr lang="en-US" sz="1200" dirty="0"/>
                <a:t> = 0.655</a:t>
              </a:r>
            </a:p>
            <a:p>
              <a:r>
                <a:rPr lang="en-US" sz="1200" dirty="0"/>
                <a:t>Y = 0.606x + 0.420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7517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9940F22-3FC4-4955-8FC2-E3F63F15915D}"/>
              </a:ext>
            </a:extLst>
          </p:cNvPr>
          <p:cNvGrpSpPr/>
          <p:nvPr/>
        </p:nvGrpSpPr>
        <p:grpSpPr>
          <a:xfrm>
            <a:off x="533400" y="1143000"/>
            <a:ext cx="7505700" cy="5105400"/>
            <a:chOff x="2072254" y="1885947"/>
            <a:chExt cx="4999493" cy="3086106"/>
          </a:xfrm>
        </p:grpSpPr>
        <p:pic>
          <p:nvPicPr>
            <p:cNvPr id="6" name="Picture 5" descr="A close up of a map&#10;&#10;Description automatically generated">
              <a:extLst>
                <a:ext uri="{FF2B5EF4-FFF2-40B4-BE49-F238E27FC236}">
                  <a16:creationId xmlns:a16="http://schemas.microsoft.com/office/drawing/2014/main" id="{79FA8665-A317-4543-9738-053ACA6618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2254" y="1885947"/>
              <a:ext cx="4999493" cy="308610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F492EA8-CE2B-4741-8133-779CDF012DD4}"/>
                </a:ext>
              </a:extLst>
            </p:cNvPr>
            <p:cNvSpPr txBox="1"/>
            <p:nvPr/>
          </p:nvSpPr>
          <p:spPr>
            <a:xfrm>
              <a:off x="2448146" y="1965695"/>
              <a:ext cx="1507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</a:t>
              </a:r>
              <a:r>
                <a:rPr lang="en-US" sz="1200" baseline="30000" dirty="0"/>
                <a:t>2</a:t>
              </a:r>
              <a:r>
                <a:rPr lang="en-US" sz="1200" dirty="0"/>
                <a:t> = 0.697</a:t>
              </a:r>
            </a:p>
            <a:p>
              <a:r>
                <a:rPr lang="en-US" sz="1200" dirty="0"/>
                <a:t>Y = 0.653x + 0.373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57934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262DE43-9278-453B-AED9-5A45957B61BF}"/>
              </a:ext>
            </a:extLst>
          </p:cNvPr>
          <p:cNvGrpSpPr/>
          <p:nvPr/>
        </p:nvGrpSpPr>
        <p:grpSpPr>
          <a:xfrm>
            <a:off x="685800" y="1104900"/>
            <a:ext cx="7315200" cy="5067300"/>
            <a:chOff x="2072254" y="1885947"/>
            <a:chExt cx="4999493" cy="3086106"/>
          </a:xfrm>
        </p:grpSpPr>
        <p:pic>
          <p:nvPicPr>
            <p:cNvPr id="9" name="Picture 8" descr="A close up of a map&#10;&#10;Description automatically generated">
              <a:extLst>
                <a:ext uri="{FF2B5EF4-FFF2-40B4-BE49-F238E27FC236}">
                  <a16:creationId xmlns:a16="http://schemas.microsoft.com/office/drawing/2014/main" id="{29B2B376-8B4E-4BAF-BB43-2F29528E2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2254" y="1885947"/>
              <a:ext cx="4999493" cy="3086106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BBB71E5-E6EC-4119-94F9-32A04E14083E}"/>
                </a:ext>
              </a:extLst>
            </p:cNvPr>
            <p:cNvSpPr txBox="1"/>
            <p:nvPr/>
          </p:nvSpPr>
          <p:spPr>
            <a:xfrm>
              <a:off x="2448146" y="1965695"/>
              <a:ext cx="1507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r</a:t>
              </a:r>
              <a:r>
                <a:rPr lang="en-US" sz="1200" baseline="30000" dirty="0"/>
                <a:t>2</a:t>
              </a:r>
              <a:r>
                <a:rPr lang="en-US" sz="1200" dirty="0"/>
                <a:t> = 0.725</a:t>
              </a:r>
            </a:p>
            <a:p>
              <a:r>
                <a:rPr lang="en-US" sz="1200" dirty="0"/>
                <a:t>Y = 0.664x + 0.352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71606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9206327F-EF5C-49F4-AFFE-C61A3E0DE6DF}"/>
              </a:ext>
            </a:extLst>
          </p:cNvPr>
          <p:cNvGrpSpPr/>
          <p:nvPr/>
        </p:nvGrpSpPr>
        <p:grpSpPr>
          <a:xfrm>
            <a:off x="609600" y="1295400"/>
            <a:ext cx="7391400" cy="5029200"/>
            <a:chOff x="2072254" y="1885947"/>
            <a:chExt cx="4999493" cy="3086106"/>
          </a:xfrm>
        </p:grpSpPr>
        <p:pic>
          <p:nvPicPr>
            <p:cNvPr id="9" name="Picture 8" descr="A close up of a map&#10;&#10;Description automatically generated">
              <a:extLst>
                <a:ext uri="{FF2B5EF4-FFF2-40B4-BE49-F238E27FC236}">
                  <a16:creationId xmlns:a16="http://schemas.microsoft.com/office/drawing/2014/main" id="{AC4802ED-B12B-47DA-9F4C-036EA24AA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2254" y="1885947"/>
              <a:ext cx="4999493" cy="308610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C653A0F-5182-42D5-B3B4-D6652E051D87}"/>
                </a:ext>
              </a:extLst>
            </p:cNvPr>
            <p:cNvSpPr txBox="1"/>
            <p:nvPr/>
          </p:nvSpPr>
          <p:spPr>
            <a:xfrm>
              <a:off x="2448146" y="1965695"/>
              <a:ext cx="15071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</a:t>
              </a:r>
              <a:r>
                <a:rPr kumimoji="0" lang="en-US" sz="1200" b="0" i="0" u="none" strike="noStrike" kern="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= 0.792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 = 0.729x + 0.285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18775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7924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600" spc="-100" dirty="0">
                <a:solidFill>
                  <a:prstClr val="black"/>
                </a:solidFill>
                <a:ea typeface="+mj-ea"/>
                <a:cs typeface="+mj-cs"/>
              </a:rPr>
              <a:t>Choosing the best model</a:t>
            </a:r>
            <a:endParaRPr lang="en-TZ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97EC195-FECA-45CF-A081-9D708179355A}"/>
              </a:ext>
            </a:extLst>
          </p:cNvPr>
          <p:cNvGrpSpPr/>
          <p:nvPr/>
        </p:nvGrpSpPr>
        <p:grpSpPr>
          <a:xfrm>
            <a:off x="304800" y="1658924"/>
            <a:ext cx="8645925" cy="4589476"/>
            <a:chOff x="353623" y="1658925"/>
            <a:chExt cx="8597102" cy="4254400"/>
          </a:xfrm>
        </p:grpSpPr>
        <p:pic>
          <p:nvPicPr>
            <p:cNvPr id="12" name="Google Shape;121;p20">
              <a:extLst>
                <a:ext uri="{FF2B5EF4-FFF2-40B4-BE49-F238E27FC236}">
                  <a16:creationId xmlns:a16="http://schemas.microsoft.com/office/drawing/2014/main" id="{B14EAD60-D05D-4471-A2B2-DFFC3C52781E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53623" y="1658925"/>
              <a:ext cx="8436743" cy="4254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Google Shape;124;p20">
              <a:extLst>
                <a:ext uri="{FF2B5EF4-FFF2-40B4-BE49-F238E27FC236}">
                  <a16:creationId xmlns:a16="http://schemas.microsoft.com/office/drawing/2014/main" id="{3B0868DF-CDD2-4933-828B-F0CFF8E0A3E5}"/>
                </a:ext>
              </a:extLst>
            </p:cNvPr>
            <p:cNvSpPr txBox="1"/>
            <p:nvPr/>
          </p:nvSpPr>
          <p:spPr>
            <a:xfrm>
              <a:off x="6939825" y="1658925"/>
              <a:ext cx="2010900" cy="11697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en" sz="1600" dirty="0">
                  <a:solidFill>
                    <a:srgbClr val="9900FF"/>
                  </a:solidFill>
                </a:rPr>
                <a:t>Correctly predicted over/under the threshold </a:t>
              </a:r>
              <a:r>
                <a:rPr lang="en" sz="1600" b="1" dirty="0">
                  <a:solidFill>
                    <a:srgbClr val="9900FF"/>
                  </a:solidFill>
                </a:rPr>
                <a:t>85%</a:t>
              </a:r>
              <a:r>
                <a:rPr lang="en" sz="1600" dirty="0">
                  <a:solidFill>
                    <a:srgbClr val="9900FF"/>
                  </a:solidFill>
                </a:rPr>
                <a:t> of the time</a:t>
              </a:r>
              <a:endParaRPr sz="1600" dirty="0">
                <a:solidFill>
                  <a:srgbClr val="99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6184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33400" y="838200"/>
            <a:ext cx="6858000" cy="838200"/>
          </a:xfrm>
        </p:spPr>
        <p:txBody>
          <a:bodyPr>
            <a:noAutofit/>
          </a:bodyPr>
          <a:lstStyle/>
          <a:p>
            <a:r>
              <a:rPr lang="en-US" sz="3200" dirty="0"/>
              <a:t>Potential pitfalls for intensification across nutrient gradients…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8D8CDE3-8A28-46B8-9072-D41B79430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000250"/>
            <a:ext cx="6176963" cy="462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FDB64D-9650-4BB4-B510-585FCDBD0A0D}"/>
              </a:ext>
            </a:extLst>
          </p:cNvPr>
          <p:cNvCxnSpPr/>
          <p:nvPr/>
        </p:nvCxnSpPr>
        <p:spPr>
          <a:xfrm rot="10800000">
            <a:off x="1752600" y="3276600"/>
            <a:ext cx="34290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4100F3-C8C2-49E2-8DF6-BE42E7F4F9EC}"/>
              </a:ext>
            </a:extLst>
          </p:cNvPr>
          <p:cNvCxnSpPr/>
          <p:nvPr/>
        </p:nvCxnSpPr>
        <p:spPr>
          <a:xfrm rot="10800000">
            <a:off x="1828800" y="4800600"/>
            <a:ext cx="1676400" cy="1588"/>
          </a:xfrm>
          <a:prstGeom prst="line">
            <a:avLst/>
          </a:prstGeom>
          <a:noFill/>
          <a:ln w="57150" cap="flat" cmpd="sng" algn="ctr">
            <a:solidFill>
              <a:srgbClr val="FF0000"/>
            </a:solidFill>
            <a:prstDash val="solid"/>
          </a:ln>
          <a:effectLst/>
        </p:spPr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AFB95E9-5418-45EC-BDC6-DD71EDB39D11}"/>
              </a:ext>
            </a:extLst>
          </p:cNvPr>
          <p:cNvCxnSpPr/>
          <p:nvPr/>
        </p:nvCxnSpPr>
        <p:spPr>
          <a:xfrm rot="5400000">
            <a:off x="1828800" y="4038600"/>
            <a:ext cx="1371600" cy="158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62538D3-E40D-43DA-A0F9-A9AF57EC3841}"/>
              </a:ext>
            </a:extLst>
          </p:cNvPr>
          <p:cNvSpPr txBox="1"/>
          <p:nvPr/>
        </p:nvSpPr>
        <p:spPr>
          <a:xfrm>
            <a:off x="2590800" y="38100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Soil factor</a:t>
            </a:r>
          </a:p>
        </p:txBody>
      </p:sp>
    </p:spTree>
    <p:extLst>
      <p:ext uri="{BB962C8B-B14F-4D97-AF65-F5344CB8AC3E}">
        <p14:creationId xmlns:p14="http://schemas.microsoft.com/office/powerpoint/2010/main" val="20769131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5867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600" spc="-100" dirty="0">
                <a:solidFill>
                  <a:prstClr val="black"/>
                </a:solidFill>
                <a:ea typeface="+mj-ea"/>
                <a:cs typeface="+mj-cs"/>
              </a:rPr>
              <a:t>Developing feedback</a:t>
            </a:r>
            <a:endParaRPr lang="en-TZ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C2BE3A-E1D7-4CAC-8C63-559BE8D612D2}"/>
              </a:ext>
            </a:extLst>
          </p:cNvPr>
          <p:cNvSpPr/>
          <p:nvPr/>
        </p:nvSpPr>
        <p:spPr>
          <a:xfrm>
            <a:off x="364588" y="1827348"/>
            <a:ext cx="6477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We developed 3 feedback messages:</a:t>
            </a:r>
          </a:p>
          <a:p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Striga present </a:t>
            </a:r>
            <a:r>
              <a:rPr lang="en-US" dirty="0"/>
              <a:t>-&gt; Rotate with a legume crop to reduce striga before planting maize here again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SOC &gt; 9.4 g C kg soil </a:t>
            </a:r>
            <a:r>
              <a:rPr lang="en-US" dirty="0"/>
              <a:t>-&gt; Add fertilizer: this field should respond well to fertilizer, for best results apply NPK fertilizer at planting and Urea 4-6 after planting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SOC &lt; 9.4 g C kg soil -&gt; </a:t>
            </a:r>
            <a:r>
              <a:rPr lang="en-US" dirty="0"/>
              <a:t>This field needs rehabilitation before fertilizer should be used, try planting legumes or applying compost</a:t>
            </a:r>
          </a:p>
        </p:txBody>
      </p:sp>
    </p:spTree>
    <p:extLst>
      <p:ext uri="{BB962C8B-B14F-4D97-AF65-F5344CB8AC3E}">
        <p14:creationId xmlns:p14="http://schemas.microsoft.com/office/powerpoint/2010/main" val="12439366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http://www.science.siu.edu/parasitic-plants/Scrophulariaceae/images/Striga.asia2.JPEG">
            <a:extLst>
              <a:ext uri="{FF2B5EF4-FFF2-40B4-BE49-F238E27FC236}">
                <a16:creationId xmlns:a16="http://schemas.microsoft.com/office/drawing/2014/main" id="{82B210C7-1949-4D4A-9442-502554A3B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496" y="1509932"/>
            <a:ext cx="3554581" cy="481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1A3BBEC-7B87-4083-8E4C-F31E7846A5D7}"/>
              </a:ext>
            </a:extLst>
          </p:cNvPr>
          <p:cNvSpPr/>
          <p:nvPr/>
        </p:nvSpPr>
        <p:spPr>
          <a:xfrm>
            <a:off x="3951804" y="4572000"/>
            <a:ext cx="1245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r>
              <a:rPr lang="en-US" sz="1800" b="1" dirty="0"/>
              <a:t>Striga</a:t>
            </a:r>
            <a:r>
              <a:rPr lang="en-US" sz="1800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A33370-4F7D-4F21-BE1F-E02E65C68635}"/>
              </a:ext>
            </a:extLst>
          </p:cNvPr>
          <p:cNvSpPr/>
          <p:nvPr/>
        </p:nvSpPr>
        <p:spPr>
          <a:xfrm>
            <a:off x="691773" y="6323372"/>
            <a:ext cx="225286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500" dirty="0">
                <a:solidFill>
                  <a:prstClr val="black"/>
                </a:solidFill>
              </a:rPr>
              <a:t>Wang et al., </a:t>
            </a:r>
            <a:r>
              <a:rPr lang="en-US" sz="1500" dirty="0" err="1">
                <a:solidFill>
                  <a:prstClr val="black"/>
                </a:solidFill>
              </a:rPr>
              <a:t>PlosONE</a:t>
            </a:r>
            <a:r>
              <a:rPr lang="en-US" sz="1500" dirty="0">
                <a:solidFill>
                  <a:prstClr val="black"/>
                </a:solidFill>
              </a:rPr>
              <a:t> 2019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3FA2AB0-DEE3-41B3-94BB-767D0545E15B}"/>
              </a:ext>
            </a:extLst>
          </p:cNvPr>
          <p:cNvSpPr/>
          <p:nvPr/>
        </p:nvSpPr>
        <p:spPr>
          <a:xfrm>
            <a:off x="4885924" y="1516966"/>
            <a:ext cx="29555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b="1" dirty="0"/>
              <a:t>Poor soil fertility management </a:t>
            </a:r>
            <a:r>
              <a:rPr lang="en-US" dirty="0"/>
              <a:t>results in high </a:t>
            </a:r>
            <a:r>
              <a:rPr lang="en-US" b="1" dirty="0"/>
              <a:t>striga</a:t>
            </a:r>
            <a:r>
              <a:rPr lang="en-US" dirty="0"/>
              <a:t> infestation, </a:t>
            </a:r>
            <a:r>
              <a:rPr lang="en-US" b="1" dirty="0"/>
              <a:t>low soil C</a:t>
            </a:r>
            <a:r>
              <a:rPr lang="en-US" dirty="0"/>
              <a:t> and </a:t>
            </a:r>
            <a:r>
              <a:rPr lang="en-US" b="1" dirty="0"/>
              <a:t>poor yields</a:t>
            </a:r>
          </a:p>
        </p:txBody>
      </p:sp>
    </p:spTree>
    <p:extLst>
      <p:ext uri="{BB962C8B-B14F-4D97-AF65-F5344CB8AC3E}">
        <p14:creationId xmlns:p14="http://schemas.microsoft.com/office/powerpoint/2010/main" val="8528269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58674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600" spc="-100" dirty="0">
                <a:solidFill>
                  <a:prstClr val="black"/>
                </a:solidFill>
                <a:ea typeface="+mj-ea"/>
                <a:cs typeface="+mj-cs"/>
              </a:rPr>
              <a:t>Building the process</a:t>
            </a:r>
            <a:endParaRPr lang="en-TZ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3666593-B521-42E3-A359-5CBD4421F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35" y="2133600"/>
            <a:ext cx="4641519" cy="34870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B21FE24-122D-4D3C-9AC5-DCC39E08089D}"/>
              </a:ext>
            </a:extLst>
          </p:cNvPr>
          <p:cNvSpPr/>
          <p:nvPr/>
        </p:nvSpPr>
        <p:spPr>
          <a:xfrm>
            <a:off x="5123337" y="2104292"/>
            <a:ext cx="370296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Built a survey in the Our Scikit app to capture all required data.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Built a script to generate SOC predictions and output the appropriate feedback.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Trained extension workers to use the app and determine soil texture and slope class.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Extension agents visited 3 fields with each farmer.</a:t>
            </a:r>
          </a:p>
          <a:p>
            <a:endParaRPr lang="en-US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Visits occurred during the dry season, so we didn’t need to account for soil moisture</a:t>
            </a:r>
          </a:p>
        </p:txBody>
      </p:sp>
    </p:spTree>
    <p:extLst>
      <p:ext uri="{BB962C8B-B14F-4D97-AF65-F5344CB8AC3E}">
        <p14:creationId xmlns:p14="http://schemas.microsoft.com/office/powerpoint/2010/main" val="8513092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7924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600" spc="-100" dirty="0">
                <a:solidFill>
                  <a:prstClr val="black"/>
                </a:solidFill>
                <a:ea typeface="+mj-ea"/>
                <a:cs typeface="+mj-cs"/>
              </a:rPr>
              <a:t>At each field</a:t>
            </a:r>
          </a:p>
        </p:txBody>
      </p:sp>
      <p:pic>
        <p:nvPicPr>
          <p:cNvPr id="8" name="Google Shape;148;p23">
            <a:extLst>
              <a:ext uri="{FF2B5EF4-FFF2-40B4-BE49-F238E27FC236}">
                <a16:creationId xmlns:a16="http://schemas.microsoft.com/office/drawing/2014/main" id="{242E59A6-F834-4E88-97FD-57BAB30067B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78277"/>
            <a:ext cx="9144000" cy="44784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51;p23">
            <a:extLst>
              <a:ext uri="{FF2B5EF4-FFF2-40B4-BE49-F238E27FC236}">
                <a16:creationId xmlns:a16="http://schemas.microsoft.com/office/drawing/2014/main" id="{E023CFDB-6B54-444A-9170-FBF4B146BC1C}"/>
              </a:ext>
            </a:extLst>
          </p:cNvPr>
          <p:cNvSpPr txBox="1"/>
          <p:nvPr/>
        </p:nvSpPr>
        <p:spPr>
          <a:xfrm>
            <a:off x="152400" y="5254379"/>
            <a:ext cx="35919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" sz="16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</a:rPr>
              <a:t>At each field, soil samples (0-20 cm) were collected, clods were broken up and the soils scanned in the field.</a:t>
            </a:r>
            <a:r>
              <a:rPr kumimoji="0" lang="e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869169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7924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600" spc="-100" dirty="0">
                <a:solidFill>
                  <a:prstClr val="black"/>
                </a:solidFill>
                <a:ea typeface="+mj-ea"/>
                <a:cs typeface="+mj-cs"/>
              </a:rPr>
              <a:t>Providing feedback to farmers</a:t>
            </a:r>
          </a:p>
        </p:txBody>
      </p:sp>
      <p:pic>
        <p:nvPicPr>
          <p:cNvPr id="10" name="Google Shape;158;p24">
            <a:extLst>
              <a:ext uri="{FF2B5EF4-FFF2-40B4-BE49-F238E27FC236}">
                <a16:creationId xmlns:a16="http://schemas.microsoft.com/office/drawing/2014/main" id="{4CFF55A0-B07A-42C1-A980-DADFE7FEA34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1714618"/>
            <a:ext cx="3048000" cy="4800597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56;p24">
            <a:extLst>
              <a:ext uri="{FF2B5EF4-FFF2-40B4-BE49-F238E27FC236}">
                <a16:creationId xmlns:a16="http://schemas.microsoft.com/office/drawing/2014/main" id="{0CAA54FF-3C62-49F8-AAAB-DD1F38328A66}"/>
              </a:ext>
            </a:extLst>
          </p:cNvPr>
          <p:cNvSpPr txBox="1">
            <a:spLocks/>
          </p:cNvSpPr>
          <p:nvPr/>
        </p:nvSpPr>
        <p:spPr>
          <a:xfrm>
            <a:off x="3447757" y="1714618"/>
            <a:ext cx="4980411" cy="400038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900" dirty="0"/>
              <a:t>After surveys and scans for all 3 fields were completed the output script was run to:</a:t>
            </a:r>
          </a:p>
          <a:p>
            <a:pPr lvl="1" indent="-349250">
              <a:spcBef>
                <a:spcPts val="1200"/>
              </a:spcBef>
              <a:buSzPts val="1900"/>
              <a:buFont typeface="Arial" pitchFamily="34" charset="0"/>
              <a:buAutoNum type="alphaLcPeriod"/>
            </a:pPr>
            <a:r>
              <a:rPr lang="en-US" sz="1900" dirty="0"/>
              <a:t>Predict SOC for each field</a:t>
            </a:r>
          </a:p>
          <a:p>
            <a:pPr lvl="1" indent="-349250">
              <a:buSzPts val="1900"/>
              <a:buFont typeface="Arial" pitchFamily="34" charset="0"/>
              <a:buAutoNum type="alphaLcPeriod"/>
            </a:pPr>
            <a:r>
              <a:rPr lang="en-US" sz="1900" dirty="0"/>
              <a:t>Provide specific recommendations for each field</a:t>
            </a:r>
          </a:p>
          <a:p>
            <a:pPr lvl="1" indent="-349250">
              <a:buSzPts val="1900"/>
              <a:buFont typeface="Arial" pitchFamily="34" charset="0"/>
              <a:buAutoNum type="alphaLcPeriod"/>
            </a:pPr>
            <a:r>
              <a:rPr lang="en-US" sz="1900" dirty="0"/>
              <a:t>Rank each fields SOC values from highest to lowest. This information could be help farmers decide where to put fertilizer if resources are limited.</a:t>
            </a:r>
          </a:p>
        </p:txBody>
      </p:sp>
    </p:spTree>
    <p:extLst>
      <p:ext uri="{BB962C8B-B14F-4D97-AF65-F5344CB8AC3E}">
        <p14:creationId xmlns:p14="http://schemas.microsoft.com/office/powerpoint/2010/main" val="29448381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61;p14">
            <a:extLst>
              <a:ext uri="{FF2B5EF4-FFF2-40B4-BE49-F238E27FC236}">
                <a16:creationId xmlns:a16="http://schemas.microsoft.com/office/drawing/2014/main" id="{3237B81D-74F6-4581-806A-9E840E605410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9376" y="0"/>
            <a:ext cx="9153376" cy="80167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8A78FC-7EDB-4178-8ECE-5143B463013E}"/>
              </a:ext>
            </a:extLst>
          </p:cNvPr>
          <p:cNvSpPr/>
          <p:nvPr/>
        </p:nvSpPr>
        <p:spPr>
          <a:xfrm>
            <a:off x="381000" y="914400"/>
            <a:ext cx="7924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600" spc="-100" dirty="0">
                <a:solidFill>
                  <a:prstClr val="black"/>
                </a:solidFill>
                <a:ea typeface="+mj-ea"/>
                <a:cs typeface="+mj-cs"/>
              </a:rPr>
              <a:t>Real time tracking</a:t>
            </a:r>
          </a:p>
        </p:txBody>
      </p:sp>
      <p:pic>
        <p:nvPicPr>
          <p:cNvPr id="6" name="Google Shape;165;p25">
            <a:extLst>
              <a:ext uri="{FF2B5EF4-FFF2-40B4-BE49-F238E27FC236}">
                <a16:creationId xmlns:a16="http://schemas.microsoft.com/office/drawing/2014/main" id="{93FE615F-9144-4F5B-BDC7-60BD9B51D26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00" y="1714619"/>
            <a:ext cx="7924800" cy="377178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3FDAA6F-0F05-49CF-A489-BC1D71153040}"/>
              </a:ext>
            </a:extLst>
          </p:cNvPr>
          <p:cNvSpPr/>
          <p:nvPr/>
        </p:nvSpPr>
        <p:spPr>
          <a:xfrm>
            <a:off x="412652" y="5409456"/>
            <a:ext cx="78169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Surveys were conducted offline, but at the end of each day the extension agents would submit surveys from that day. Submissions were visualized in a dashboard that allowed research partners from 3 countries to track progress in real-time.</a:t>
            </a:r>
          </a:p>
        </p:txBody>
      </p:sp>
    </p:spTree>
    <p:extLst>
      <p:ext uri="{BB962C8B-B14F-4D97-AF65-F5344CB8AC3E}">
        <p14:creationId xmlns:p14="http://schemas.microsoft.com/office/powerpoint/2010/main" val="24318083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33400" y="838200"/>
            <a:ext cx="6858000" cy="8382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Maize recommendations made by extension </a:t>
            </a:r>
            <a:r>
              <a:rPr lang="en-US" sz="3200" dirty="0"/>
              <a:t>– Reached 595 farmers beginning of planting season Nov. 2019</a:t>
            </a:r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7167B84D-2E66-478E-B858-F31C06727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438400"/>
            <a:ext cx="7018103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59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2D56C0-B401-498C-A21A-DB00D10417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4478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Testing if reflectometer-based soil C advice improves extension effectiveness</a:t>
            </a:r>
            <a:endParaRPr lang="en-ZW" sz="3200" b="1" dirty="0">
              <a:solidFill>
                <a:srgbClr val="FF0000"/>
              </a:solidFill>
            </a:endParaRP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7641B43A-27A2-47B7-972D-5CFCA6C503EA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 t="-883" r="5372" b="25518"/>
          <a:stretch/>
        </p:blipFill>
        <p:spPr bwMode="auto">
          <a:xfrm>
            <a:off x="457200" y="2525019"/>
            <a:ext cx="4267200" cy="28851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C:\Users\regis\Downloads\20210326_124237.jpg">
            <a:extLst>
              <a:ext uri="{FF2B5EF4-FFF2-40B4-BE49-F238E27FC236}">
                <a16:creationId xmlns:a16="http://schemas.microsoft.com/office/drawing/2014/main" id="{504CB3C7-321D-4A96-BED9-B82E84CDB54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2" t="61612" r="50864" b="20661"/>
          <a:stretch/>
        </p:blipFill>
        <p:spPr bwMode="auto">
          <a:xfrm rot="5400000">
            <a:off x="2613312" y="5311488"/>
            <a:ext cx="1631375" cy="1219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10E17B9-B3FC-4E45-BC09-D9A6349DAF8C}"/>
              </a:ext>
            </a:extLst>
          </p:cNvPr>
          <p:cNvSpPr/>
          <p:nvPr/>
        </p:nvSpPr>
        <p:spPr>
          <a:xfrm>
            <a:off x="4797083" y="2525018"/>
            <a:ext cx="38897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 A gold standard test with 600 controls farmers and 600 intervention farmers, randomly chosen to see if the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Yield cuts during the 2021 harvest season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1873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295400"/>
            <a:ext cx="7772400" cy="838200"/>
          </a:xfrm>
        </p:spPr>
        <p:txBody>
          <a:bodyPr>
            <a:normAutofit/>
          </a:bodyPr>
          <a:lstStyle/>
          <a:p>
            <a:r>
              <a:rPr lang="en-US" sz="4800" dirty="0"/>
              <a:t>Conclusions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FB8A7B-ED37-47A3-A331-8293A38F9BEA}"/>
              </a:ext>
            </a:extLst>
          </p:cNvPr>
          <p:cNvSpPr/>
          <p:nvPr/>
        </p:nvSpPr>
        <p:spPr>
          <a:xfrm>
            <a:off x="762000" y="2133600"/>
            <a:ext cx="7543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Reflectance measurements from the Our Sci Reflectometer can be used to develop localized calibrations models to predict SOC.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The best SOC predictions were achieved by combining reflectance with lab-derived sand, silt and clay content and slope (top right). However, capturing this metadata is expensive and time-consuming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Combining spectral data with publicly available data or simple in field data collection was a cost-effective way to improve SOC predictions, making it easier to predict SOC at the landscape scale.</a:t>
            </a:r>
          </a:p>
        </p:txBody>
      </p:sp>
    </p:spTree>
    <p:extLst>
      <p:ext uri="{BB962C8B-B14F-4D97-AF65-F5344CB8AC3E}">
        <p14:creationId xmlns:p14="http://schemas.microsoft.com/office/powerpoint/2010/main" val="30049425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2D56C0-B401-498C-A21A-DB00D10417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7825" y="1589157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W" sz="4000" b="1" dirty="0">
                <a:solidFill>
                  <a:srgbClr val="FF0000"/>
                </a:solidFill>
              </a:rPr>
              <a:t>Puzzle!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6459B6-72CA-4220-B9FF-EB7C91F5F502}"/>
              </a:ext>
            </a:extLst>
          </p:cNvPr>
          <p:cNvSpPr txBox="1"/>
          <p:nvPr/>
        </p:nvSpPr>
        <p:spPr>
          <a:xfrm>
            <a:off x="377825" y="2635045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W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HH’s three farm fields     </a:t>
            </a:r>
            <a:endParaRPr kumimoji="0" lang="en-ZW" sz="4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B655690-7C41-4E65-8D3F-00BB4FCAAC33}"/>
              </a:ext>
            </a:extLst>
          </p:cNvPr>
          <p:cNvGrpSpPr/>
          <p:nvPr/>
        </p:nvGrpSpPr>
        <p:grpSpPr>
          <a:xfrm>
            <a:off x="914400" y="2944180"/>
            <a:ext cx="6503521" cy="3685220"/>
            <a:chOff x="495300" y="2944180"/>
            <a:chExt cx="6922621" cy="3804686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3F0B4B31-5BD3-4242-9B72-4D7F864B23D7}"/>
                </a:ext>
              </a:extLst>
            </p:cNvPr>
            <p:cNvSpPr/>
            <p:nvPr/>
          </p:nvSpPr>
          <p:spPr>
            <a:xfrm rot="21381831">
              <a:off x="495300" y="3393159"/>
              <a:ext cx="2971800" cy="2057400"/>
            </a:xfrm>
            <a:prstGeom prst="parallelogram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W"/>
            </a:p>
          </p:txBody>
        </p:sp>
        <p:sp>
          <p:nvSpPr>
            <p:cNvPr id="9" name="Rounded Rectangle 4">
              <a:extLst>
                <a:ext uri="{FF2B5EF4-FFF2-40B4-BE49-F238E27FC236}">
                  <a16:creationId xmlns:a16="http://schemas.microsoft.com/office/drawing/2014/main" id="{2F9576BB-8FFC-4782-A51F-A834AE8D8AF0}"/>
                </a:ext>
              </a:extLst>
            </p:cNvPr>
            <p:cNvSpPr/>
            <p:nvPr/>
          </p:nvSpPr>
          <p:spPr>
            <a:xfrm>
              <a:off x="3581400" y="2944180"/>
              <a:ext cx="3657600" cy="22098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W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A5BDE0B-32EA-4D07-AA1B-288DCD84EFFE}"/>
                </a:ext>
              </a:extLst>
            </p:cNvPr>
            <p:cNvSpPr/>
            <p:nvPr/>
          </p:nvSpPr>
          <p:spPr>
            <a:xfrm>
              <a:off x="3233338" y="5429427"/>
              <a:ext cx="4184583" cy="1319439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W"/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A85BEBB6-8D23-443E-B8D7-F9FA12B13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87" y="1129586"/>
            <a:ext cx="2187643" cy="135864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1A3568-F256-4600-9303-E95C46E14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848104"/>
            <a:ext cx="1231004" cy="178694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4A977C-0FC4-4990-8738-073D2BF5F1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" b="20000"/>
          <a:stretch/>
        </p:blipFill>
        <p:spPr>
          <a:xfrm>
            <a:off x="6260204" y="1187115"/>
            <a:ext cx="2524125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914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09600" y="2590800"/>
            <a:ext cx="7772400" cy="838200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Wet chemistry for SOC for millions of small-holders farmers a pipedream…. </a:t>
            </a:r>
          </a:p>
        </p:txBody>
      </p:sp>
    </p:spTree>
    <p:extLst>
      <p:ext uri="{BB962C8B-B14F-4D97-AF65-F5344CB8AC3E}">
        <p14:creationId xmlns:p14="http://schemas.microsoft.com/office/powerpoint/2010/main" val="2836328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60556D3-427D-4B57-A92A-C780BFE15CD1}"/>
              </a:ext>
            </a:extLst>
          </p:cNvPr>
          <p:cNvSpPr/>
          <p:nvPr/>
        </p:nvSpPr>
        <p:spPr>
          <a:xfrm>
            <a:off x="609600" y="1752600"/>
            <a:ext cx="7086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Farmers often not aware that the three fields have very different potential to support crop production – resource use targeting crucial for healthy farm economics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8FBC884-B27C-40C6-88CF-7647505C4D62}"/>
              </a:ext>
            </a:extLst>
          </p:cNvPr>
          <p:cNvGrpSpPr/>
          <p:nvPr/>
        </p:nvGrpSpPr>
        <p:grpSpPr>
          <a:xfrm>
            <a:off x="609600" y="2895600"/>
            <a:ext cx="6871951" cy="3565034"/>
            <a:chOff x="443249" y="3208539"/>
            <a:chExt cx="6871951" cy="3565034"/>
          </a:xfrm>
        </p:grpSpPr>
        <p:sp>
          <p:nvSpPr>
            <p:cNvPr id="5" name="Parallelogram 4">
              <a:extLst>
                <a:ext uri="{FF2B5EF4-FFF2-40B4-BE49-F238E27FC236}">
                  <a16:creationId xmlns:a16="http://schemas.microsoft.com/office/drawing/2014/main" id="{94D1E6AD-2D88-4ED2-B0D9-8F8D3E046BBC}"/>
                </a:ext>
              </a:extLst>
            </p:cNvPr>
            <p:cNvSpPr/>
            <p:nvPr/>
          </p:nvSpPr>
          <p:spPr>
            <a:xfrm rot="21381831">
              <a:off x="443249" y="3336499"/>
              <a:ext cx="2971800" cy="2057400"/>
            </a:xfrm>
            <a:prstGeom prst="parallelogram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W"/>
            </a:p>
          </p:txBody>
        </p:sp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06A9D173-BE2D-4C7F-8595-5E92BF2AC394}"/>
                </a:ext>
              </a:extLst>
            </p:cNvPr>
            <p:cNvSpPr/>
            <p:nvPr/>
          </p:nvSpPr>
          <p:spPr>
            <a:xfrm>
              <a:off x="3657600" y="3208539"/>
              <a:ext cx="3657600" cy="22098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W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01CFB92-D040-4DEC-8C66-C60A455EE2AA}"/>
                </a:ext>
              </a:extLst>
            </p:cNvPr>
            <p:cNvSpPr/>
            <p:nvPr/>
          </p:nvSpPr>
          <p:spPr>
            <a:xfrm>
              <a:off x="2590800" y="5454134"/>
              <a:ext cx="4184583" cy="131943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ZW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AE97924-88FA-4BA9-8CC5-CEC6865D3A00}"/>
                </a:ext>
              </a:extLst>
            </p:cNvPr>
            <p:cNvSpPr txBox="1"/>
            <p:nvPr/>
          </p:nvSpPr>
          <p:spPr>
            <a:xfrm>
              <a:off x="1447800" y="4191000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ZW" b="1" dirty="0"/>
                <a:t>1.4 % C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22995E0-D2B7-4609-B0EE-E4C3ECBCA667}"/>
                </a:ext>
              </a:extLst>
            </p:cNvPr>
            <p:cNvSpPr txBox="1"/>
            <p:nvPr/>
          </p:nvSpPr>
          <p:spPr>
            <a:xfrm>
              <a:off x="5119687" y="3834502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ZW" b="1" dirty="0"/>
                <a:t>0.7 % C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6FDBBF7-151F-4E7F-AEA5-9C412A5602CB}"/>
                </a:ext>
              </a:extLst>
            </p:cNvPr>
            <p:cNvSpPr txBox="1"/>
            <p:nvPr/>
          </p:nvSpPr>
          <p:spPr>
            <a:xfrm>
              <a:off x="3962400" y="6194476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ZW" b="1" dirty="0"/>
                <a:t>0.45% 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4521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09600" y="2590800"/>
            <a:ext cx="7772400" cy="838200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Scaling wet chemistry for SOC for 1000s of smallholders farmers a pipedream…. </a:t>
            </a:r>
          </a:p>
        </p:txBody>
      </p:sp>
    </p:spTree>
    <p:extLst>
      <p:ext uri="{BB962C8B-B14F-4D97-AF65-F5344CB8AC3E}">
        <p14:creationId xmlns:p14="http://schemas.microsoft.com/office/powerpoint/2010/main" val="3403134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09600" y="2590800"/>
            <a:ext cx="7772400" cy="838200"/>
          </a:xfrm>
        </p:spPr>
        <p:txBody>
          <a:bodyPr>
            <a:no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Wet chemistry for SOC for millions of small-holders farmers a pipedream…. </a:t>
            </a:r>
          </a:p>
        </p:txBody>
      </p:sp>
    </p:spTree>
    <p:extLst>
      <p:ext uri="{BB962C8B-B14F-4D97-AF65-F5344CB8AC3E}">
        <p14:creationId xmlns:p14="http://schemas.microsoft.com/office/powerpoint/2010/main" val="234041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2D56C0-B401-498C-A21A-DB00D104177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4478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How to deliver farmer-actionable advice? </a:t>
            </a:r>
            <a:br>
              <a:rPr lang="en-US" sz="3200" dirty="0"/>
            </a:br>
            <a:r>
              <a:rPr lang="en-US" sz="3200" dirty="0"/>
              <a:t>                </a:t>
            </a:r>
            <a:r>
              <a:rPr lang="en-ZW" sz="3200" dirty="0">
                <a:solidFill>
                  <a:srgbClr val="FF0000"/>
                </a:solidFill>
              </a:rPr>
              <a:t>Using spectroscopy for estimating  SOC</a:t>
            </a:r>
            <a:endParaRPr lang="en-ZW" sz="3200" b="1" dirty="0">
              <a:solidFill>
                <a:srgbClr val="FF0000"/>
              </a:solidFill>
            </a:endParaRPr>
          </a:p>
        </p:txBody>
      </p:sp>
      <p:pic>
        <p:nvPicPr>
          <p:cNvPr id="14" name="Picture 13" descr="soilqltyfieldtraining.jpg">
            <a:extLst>
              <a:ext uri="{FF2B5EF4-FFF2-40B4-BE49-F238E27FC236}">
                <a16:creationId xmlns:a16="http://schemas.microsoft.com/office/drawing/2014/main" id="{B457039A-042A-4DA3-A193-137C078DC9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819400"/>
            <a:ext cx="6542617" cy="36802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28001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EE71386-A727-664D-A579-D4510B3075A4}" vid="{AE5F23AF-5D07-7241-848F-4AE807F58DFD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EE71386-A727-664D-A579-D4510B3075A4}" vid="{2AD9709E-F7EB-FA48-8D01-7FC550A6681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E26CE0-AB66-4F91-BD00-58CA3546E3E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5851436-67EF-41C7-86D1-3904960B83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0FE609-6AC4-4983-BBB6-959006EDF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presentation_template</Template>
  <TotalTime>131</TotalTime>
  <Words>1247</Words>
  <Application>Microsoft Office PowerPoint</Application>
  <PresentationFormat>On-screen Show (4:3)</PresentationFormat>
  <Paragraphs>124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Arial</vt:lpstr>
      <vt:lpstr>Calibri</vt:lpstr>
      <vt:lpstr>Gill Sans</vt:lpstr>
      <vt:lpstr>Wingdings</vt:lpstr>
      <vt:lpstr>Africa RISING presentation_template</vt:lpstr>
      <vt:lpstr>1_Custom Design</vt:lpstr>
      <vt:lpstr>PowerPoint Presentation</vt:lpstr>
      <vt:lpstr>PowerPoint Presentation</vt:lpstr>
      <vt:lpstr>PowerPoint Presentation</vt:lpstr>
      <vt:lpstr>Puzzle!</vt:lpstr>
      <vt:lpstr>PowerPoint Presentation</vt:lpstr>
      <vt:lpstr>PowerPoint Presentation</vt:lpstr>
      <vt:lpstr>PowerPoint Presentation</vt:lpstr>
      <vt:lpstr>PowerPoint Presentation</vt:lpstr>
      <vt:lpstr>How to deliver farmer-actionable advice?                  Using spectroscopy for estimating  SOC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deliver farmer-actionable advice?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Testing if reflectometer-based soil C advice improves extension effectiveness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Odhong, Jonathan (IITA)</dc:creator>
  <cp:lastModifiedBy>Eveline Massam</cp:lastModifiedBy>
  <cp:revision>15</cp:revision>
  <cp:lastPrinted>2011-10-06T11:45:23Z</cp:lastPrinted>
  <dcterms:created xsi:type="dcterms:W3CDTF">2020-07-17T08:59:01Z</dcterms:created>
  <dcterms:modified xsi:type="dcterms:W3CDTF">2021-07-12T12:23:32Z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